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3" r:id="rId3"/>
    <p:sldMasterId id="2147483684" r:id="rId4"/>
    <p:sldMasterId id="214748368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Raleway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font" Target="fonts/Raleway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-italic.fntdata"/><Relationship Id="rId30" Type="http://schemas.openxmlformats.org/officeDocument/2006/relationships/font" Target="fonts/Raleway-bold.fntdata"/><Relationship Id="rId11" Type="http://schemas.openxmlformats.org/officeDocument/2006/relationships/slide" Target="slides/slide5.xml"/><Relationship Id="rId33" Type="http://schemas.openxmlformats.org/officeDocument/2006/relationships/font" Target="fonts/Lato-regular.fntdata"/><Relationship Id="rId10" Type="http://schemas.openxmlformats.org/officeDocument/2006/relationships/slide" Target="slides/slide4.xml"/><Relationship Id="rId32" Type="http://schemas.openxmlformats.org/officeDocument/2006/relationships/font" Target="fonts/Raleway-boldItalic.fntdata"/><Relationship Id="rId13" Type="http://schemas.openxmlformats.org/officeDocument/2006/relationships/slide" Target="slides/slide7.xml"/><Relationship Id="rId35" Type="http://schemas.openxmlformats.org/officeDocument/2006/relationships/font" Target="fonts/Lato-italic.fntdata"/><Relationship Id="rId12" Type="http://schemas.openxmlformats.org/officeDocument/2006/relationships/slide" Target="slides/slide6.xml"/><Relationship Id="rId34" Type="http://schemas.openxmlformats.org/officeDocument/2006/relationships/font" Target="fonts/Lato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Lato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Shape 3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Shape 3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27" name="Shape 327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36" name="Shape 336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44" name="Shape 344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52" name="Shape 352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57" name="Shape 357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Shape 3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hape 370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1" name="Shape 371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7" name="Shape 377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2" name="Shape 392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Shape 2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1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429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048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48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48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48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3" type="body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429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048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48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48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48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6" name="Shape 126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51" name="Shape 151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 flipH="1">
            <a:off x="0" y="4686301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ape 163"/>
          <p:cNvSpPr/>
          <p:nvPr/>
        </p:nvSpPr>
        <p:spPr>
          <a:xfrm rot="-85926">
            <a:off x="919246" y="4632402"/>
            <a:ext cx="7394310" cy="220574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/>
          <p:nvPr/>
        </p:nvSpPr>
        <p:spPr>
          <a:xfrm flipH="1" rot="10800000">
            <a:off x="0" y="-750"/>
            <a:ext cx="9144000" cy="10866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 flipH="1" rot="10800000">
            <a:off x="0" y="-50"/>
            <a:ext cx="9144000" cy="10251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/>
          <p:nvPr/>
        </p:nvSpPr>
        <p:spPr>
          <a:xfrm flipH="1">
            <a:off x="0" y="4745737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9pPr>
          </a:lstStyle>
          <a:p/>
        </p:txBody>
      </p:sp>
      <p:sp>
        <p:nvSpPr>
          <p:cNvPr id="168" name="Shape 168"/>
          <p:cNvSpPr/>
          <p:nvPr/>
        </p:nvSpPr>
        <p:spPr>
          <a:xfrm rot="-180223">
            <a:off x="701075" y="526656"/>
            <a:ext cx="498084" cy="33706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/>
          <p:nvPr/>
        </p:nvSpPr>
        <p:spPr>
          <a:xfrm rot="-85926">
            <a:off x="916320" y="4721781"/>
            <a:ext cx="7394310" cy="237069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746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3" name="Shape 17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 flipH="1">
            <a:off x="0" y="4686301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 rot="-85926">
            <a:off x="919246" y="4632402"/>
            <a:ext cx="7394310" cy="220574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 flipH="1" rot="10800000">
            <a:off x="0" y="-750"/>
            <a:ext cx="9144000" cy="10866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 flipH="1" rot="10800000">
            <a:off x="0" y="-50"/>
            <a:ext cx="9144000" cy="10251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/>
          <p:nvPr/>
        </p:nvSpPr>
        <p:spPr>
          <a:xfrm rot="-180223">
            <a:off x="701075" y="526656"/>
            <a:ext cx="498084" cy="33706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9pPr>
          </a:lstStyle>
          <a:p/>
        </p:txBody>
      </p:sp>
      <p:sp>
        <p:nvSpPr>
          <p:cNvPr id="183" name="Shape 183"/>
          <p:cNvSpPr/>
          <p:nvPr/>
        </p:nvSpPr>
        <p:spPr>
          <a:xfrm rot="-85926">
            <a:off x="916320" y="4721781"/>
            <a:ext cx="7394310" cy="237069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746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746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Shape 186"/>
          <p:cNvSpPr/>
          <p:nvPr/>
        </p:nvSpPr>
        <p:spPr>
          <a:xfrm flipH="1">
            <a:off x="0" y="4745737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2" type="body"/>
          </p:nvPr>
        </p:nvSpPr>
        <p:spPr>
          <a:xfrm>
            <a:off x="629841" y="1878806"/>
            <a:ext cx="38685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4" name="Shape 204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5" name="Shape 205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6" name="Shape 20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7" name="Shape 20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2" name="Shape 2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8" name="Shape 2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22" name="Shape 222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4" name="Shape 2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5" name="Shape 2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0" name="Shape 23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1" name="Shape 23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2" name="Shape 23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6" name="Shape 23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7" name="Shape 23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8" name="Shape 23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13.png"/><Relationship Id="rId5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jpg"/><Relationship Id="rId4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jpg"/><Relationship Id="rId4" Type="http://schemas.openxmlformats.org/officeDocument/2006/relationships/image" Target="../media/image18.jpg"/><Relationship Id="rId5" Type="http://schemas.openxmlformats.org/officeDocument/2006/relationships/image" Target="../media/image26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8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ravelpast50.com/wp-content/uploads/2013/09/roadside-shinto-shrine-Nikko.jpg" id="243" name="Shape 2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9381" y="-71651"/>
            <a:ext cx="5503459" cy="36517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/>
          <p:nvPr>
            <p:ph type="ctrTitle"/>
          </p:nvPr>
        </p:nvSpPr>
        <p:spPr>
          <a:xfrm>
            <a:off x="1143000" y="3215248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Notes 2.7:</a:t>
            </a:r>
            <a:b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The History of Japan at a Glance</a:t>
            </a:r>
            <a:b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" sz="3000">
                <a:solidFill>
                  <a:srgbClr val="FFFFFF"/>
                </a:solidFill>
              </a:rPr>
              <a:t>Jan</a:t>
            </a:r>
            <a: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. 201</a:t>
            </a:r>
            <a:r>
              <a:rPr b="1" lang="en" sz="3000">
                <a:solidFill>
                  <a:srgbClr val="FFFFFF"/>
                </a:solidFill>
              </a:rPr>
              <a:t>8</a:t>
            </a:r>
            <a:endParaRPr b="1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/>
              <a:t>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WEAPONS</a:t>
            </a:r>
            <a:endParaRPr/>
          </a:p>
        </p:txBody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2410100" y="1253975"/>
            <a:ext cx="6321600" cy="33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Two swords: 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1) shorter blade for execution of ritual suicide 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2) samurai battle sword – central to his identity – his soul present within in – craftsmen had supernatural powers (considered an art) – single stroke of blade could cut a man in two – made of carbonized steel (not iron) – made it harder – fine blade and point – schools of sword making – tested swords by cutting off heads of criminals – also used bow &amp; arrows – rode horses or on foot. </a:t>
            </a:r>
            <a:endParaRPr/>
          </a:p>
        </p:txBody>
      </p:sp>
      <p:pic>
        <p:nvPicPr>
          <p:cNvPr id="310" name="Shape 3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2713" y="575938"/>
            <a:ext cx="3952875" cy="115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HONORABLE</a:t>
            </a:r>
            <a:r>
              <a:rPr lang="en"/>
              <a:t> DEATH: Seppuku </a:t>
            </a:r>
            <a:endParaRPr/>
          </a:p>
        </p:txBody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heroic death in battle was the samurai’s most honorable goal. 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a samurai failed to protect his lord or were captured, he sometimes felt so humiliated by his loss of honor that he would kill himself.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Before killing a defeated opponent, a samurai would compliment him on his bravery and then kill him with his smaller of two swords.</a:t>
            </a:r>
            <a:endParaRPr/>
          </a:p>
        </p:txBody>
      </p:sp>
      <p:pic>
        <p:nvPicPr>
          <p:cNvPr id="317" name="Shape 3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475" y="1452563"/>
            <a:ext cx="2038350" cy="223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E931FF"/>
              </a:buClr>
              <a:buSzPts val="4400"/>
              <a:buFont typeface="Arial"/>
              <a:buNone/>
            </a:pPr>
            <a:r>
              <a:rPr lang="en" sz="4400">
                <a:solidFill>
                  <a:srgbClr val="FF9900"/>
                </a:solidFill>
              </a:rPr>
              <a:t>Heian- Golden Age</a:t>
            </a:r>
            <a:endParaRPr>
              <a:solidFill>
                <a:srgbClr val="FF9900"/>
              </a:solidFill>
            </a:endParaRPr>
          </a:p>
        </p:txBody>
      </p:sp>
      <p:sp>
        <p:nvSpPr>
          <p:cNvPr id="323" name="Shape 32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Char char="●"/>
            </a:pP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Fashion- a love for elaborate outfits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31800" lvl="0" marL="4572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Char char="●"/>
            </a:pP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Literature- writing was very popular. Poetry was also popular.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324" name="Shape 3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700" y="2833850"/>
            <a:ext cx="2073600" cy="144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/>
          <p:nvPr>
            <p:ph type="title"/>
          </p:nvPr>
        </p:nvSpPr>
        <p:spPr>
          <a:xfrm>
            <a:off x="457200" y="161975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DF322D"/>
              </a:buClr>
              <a:buSzPts val="5000"/>
              <a:buFont typeface="Calibri"/>
              <a:buNone/>
            </a:pPr>
            <a:r>
              <a:rPr b="1" i="0" lang="en" sz="50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Visual Art</a:t>
            </a:r>
            <a:endParaRPr/>
          </a:p>
        </p:txBody>
      </p:sp>
      <p:sp>
        <p:nvSpPr>
          <p:cNvPr id="330" name="Shape 330"/>
          <p:cNvSpPr txBox="1"/>
          <p:nvPr>
            <p:ph idx="1" type="body"/>
          </p:nvPr>
        </p:nvSpPr>
        <p:spPr>
          <a:xfrm>
            <a:off x="623888" y="112276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most popular art forms of the period were…</a:t>
            </a:r>
            <a:endParaRPr/>
          </a:p>
          <a:p>
            <a:pPr indent="-209550" lvl="1" marL="55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Paintings</a:t>
            </a:r>
            <a:endParaRPr/>
          </a:p>
          <a:p>
            <a:pPr indent="-209550" lvl="1" marL="55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Calligraphy</a:t>
            </a:r>
            <a:endParaRPr/>
          </a:p>
          <a:p>
            <a:pPr indent="-209550" lvl="1" marL="55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  <a:endParaRPr/>
          </a:p>
        </p:txBody>
      </p:sp>
      <p:pic>
        <p:nvPicPr>
          <p:cNvPr id="331" name="Shape 3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6425" y="3224212"/>
            <a:ext cx="3327799" cy="175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463" y="3224213"/>
            <a:ext cx="2827734" cy="175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Shape 3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16425" y="1572329"/>
            <a:ext cx="2615803" cy="14775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/>
          <p:nvPr>
            <p:ph idx="1" type="body"/>
          </p:nvPr>
        </p:nvSpPr>
        <p:spPr>
          <a:xfrm>
            <a:off x="61116" y="0"/>
            <a:ext cx="8472900" cy="7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Language: women restricted to writing in vernacular Japanese where men learned bureaucratic Classical Chinese (kind of like Latin through old Europe)</a:t>
            </a:r>
            <a:b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Shape 339"/>
          <p:cNvSpPr txBox="1"/>
          <p:nvPr/>
        </p:nvSpPr>
        <p:spPr>
          <a:xfrm>
            <a:off x="61116" y="4661590"/>
            <a:ext cx="3472200" cy="5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0" name="Shape 340"/>
          <p:cNvPicPr preferRelativeResize="0"/>
          <p:nvPr/>
        </p:nvPicPr>
        <p:blipFill rotWithShape="1">
          <a:blip r:embed="rId3">
            <a:alphaModFix/>
          </a:blip>
          <a:srcRect b="9926" l="0" r="0" t="0"/>
          <a:stretch/>
        </p:blipFill>
        <p:spPr>
          <a:xfrm>
            <a:off x="5263979" y="690412"/>
            <a:ext cx="3490784" cy="4372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Shape 3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946" y="819235"/>
            <a:ext cx="4616793" cy="3875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/>
          <p:nvPr>
            <p:ph type="title"/>
          </p:nvPr>
        </p:nvSpPr>
        <p:spPr>
          <a:xfrm>
            <a:off x="0" y="96418"/>
            <a:ext cx="47265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Beauty standards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Shape 3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72048"/>
            <a:ext cx="3716078" cy="4499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Shape 3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4592" y="1025827"/>
            <a:ext cx="4049869" cy="4031869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Shape 349"/>
          <p:cNvSpPr txBox="1"/>
          <p:nvPr/>
        </p:nvSpPr>
        <p:spPr>
          <a:xfrm>
            <a:off x="5041294" y="245119"/>
            <a:ext cx="3716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WCW or nah? </a:t>
            </a:r>
            <a:endParaRPr sz="3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/>
          <p:nvPr>
            <p:ph idx="1" type="body"/>
          </p:nvPr>
        </p:nvSpPr>
        <p:spPr>
          <a:xfrm>
            <a:off x="566304" y="231414"/>
            <a:ext cx="7886700" cy="47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Caveat: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aristocracy accounted for about 1% of the population in Japan, so as is often the case, recorded history represents a very limited perspective of the average Yoko.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It’s as if you represented all of everything American based upon only the input of people who make almost half a million dollars a year (the 1%).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/>
        </p:nvSpPr>
        <p:spPr>
          <a:xfrm>
            <a:off x="408214" y="-85025"/>
            <a:ext cx="8670300" cy="12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Tokugawa Ieyasu </a:t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0" name="Shape 3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5322" y="1094348"/>
            <a:ext cx="4408714" cy="3707327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Shape 361"/>
          <p:cNvSpPr/>
          <p:nvPr/>
        </p:nvSpPr>
        <p:spPr>
          <a:xfrm>
            <a:off x="40700" y="1291406"/>
            <a:ext cx="4326900" cy="37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en" sz="3000">
                <a:solidFill>
                  <a:schemeClr val="dk1"/>
                </a:solidFill>
              </a:rPr>
              <a:t>United Japan </a:t>
            </a:r>
            <a:endParaRPr sz="3000">
              <a:solidFill>
                <a:schemeClr val="dk1"/>
              </a:solidFill>
            </a:endParaRPr>
          </a:p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" sz="3000">
                <a:solidFill>
                  <a:schemeClr val="dk1"/>
                </a:solidFill>
              </a:rPr>
              <a:t>Founder of the Tokugawa dynasty of shoguns 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" sz="4400"/>
              <a:t>Japanese words </a:t>
            </a:r>
            <a:endParaRPr sz="4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7" name="Shape 36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Yugio, Anime, Manga, Nintendo, Toyota, Honda,</a:t>
            </a:r>
            <a:br>
              <a:rPr lang="en"/>
            </a:br>
            <a:r>
              <a:rPr lang="en"/>
              <a:t>Karate, Karaoke, Hiroshima,</a:t>
            </a:r>
            <a:br>
              <a:rPr lang="en"/>
            </a:br>
            <a:endParaRPr/>
          </a:p>
        </p:txBody>
      </p:sp>
      <p:pic>
        <p:nvPicPr>
          <p:cNvPr id="368" name="Shape 3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5653" y="2515875"/>
            <a:ext cx="3395550" cy="208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/>
          <p:nvPr>
            <p:ph type="title"/>
          </p:nvPr>
        </p:nvSpPr>
        <p:spPr>
          <a:xfrm rot="-228129">
            <a:off x="958068" y="-8773"/>
            <a:ext cx="8441981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Naruto Universe vs Japan (Shinobi facts vs. lore)</a:t>
            </a: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konoha_naruto_shippuden_by_animeranmalatino-d5vi7ki.jpg" id="374" name="Shape 3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4895" y="904009"/>
            <a:ext cx="6965118" cy="3709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Warrior Government: Japan  </a:t>
            </a:r>
            <a:endParaRPr/>
          </a:p>
        </p:txBody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2410100" y="1211350"/>
            <a:ext cx="6321600" cy="33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Minimoto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clan set up a warrior government led by </a:t>
            </a: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Yoritomo. 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1192, Yoritomo became the first </a:t>
            </a: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shogun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in this government called a </a:t>
            </a: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shogunate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set up his headquarters in </a:t>
            </a: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Kamakura. 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2" name="Shape 2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1975" y="2783913"/>
            <a:ext cx="2800350" cy="162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Shape 2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9513" y="2973925"/>
            <a:ext cx="2505075" cy="182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Shinobi 忍び</a:t>
            </a: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ownload (5).jpeg" id="380" name="Shape 3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326" y="1285875"/>
            <a:ext cx="2230275" cy="323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0_ninja.jpg" id="381" name="Shape 3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03550" y="1285863"/>
            <a:ext cx="2407895" cy="323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6095.jpg" id="382" name="Shape 38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33800" y="1727151"/>
            <a:ext cx="3265550" cy="235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Shinobi</a:t>
            </a:r>
            <a:endParaRPr/>
          </a:p>
        </p:txBody>
      </p:sp>
      <p:sp>
        <p:nvSpPr>
          <p:cNvPr id="388" name="Shape 388"/>
          <p:cNvSpPr txBox="1"/>
          <p:nvPr>
            <p:ph idx="1" type="body"/>
          </p:nvPr>
        </p:nvSpPr>
        <p:spPr>
          <a:xfrm>
            <a:off x="443150" y="87450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Were peasants and farmers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Hired by samurai as spies/ mercenaries during warring clans period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Shape 389"/>
          <p:cNvSpPr txBox="1"/>
          <p:nvPr>
            <p:ph idx="2" type="body"/>
          </p:nvPr>
        </p:nvSpPr>
        <p:spPr>
          <a:xfrm>
            <a:off x="4648225" y="874500"/>
            <a:ext cx="4038600" cy="39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FICTION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did not use swords and likely did not throw shuriken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Did not wear black; wore dark blue or normal outfits to “blend in”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Samurai vs Shinobi</a:t>
            </a:r>
            <a:endParaRPr/>
          </a:p>
        </p:txBody>
      </p:sp>
      <p:sp>
        <p:nvSpPr>
          <p:cNvPr id="395" name="Shape 395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Samurai</a:t>
            </a:r>
            <a:endParaRPr/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Warrior class</a:t>
            </a:r>
            <a:endParaRPr/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“Bushido Code”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battle</a:t>
            </a:r>
            <a:endParaRPr/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Trained soldiers/ body guards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Clans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Shape 396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Shinobi</a:t>
            </a:r>
            <a:endParaRPr/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Peasant class</a:t>
            </a:r>
            <a:endParaRPr/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code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Little combat</a:t>
            </a:r>
            <a:endParaRPr/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Mainly spies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Schools/ domains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2"/>
                </a:solidFill>
              </a:rPr>
              <a:t>SHOGUN</a:t>
            </a:r>
            <a:endParaRPr b="1"/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</a:t>
            </a:r>
            <a:r>
              <a:rPr lang="en"/>
              <a:t>ilitary general who was under the leadership of the emperor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60" name="Shape 2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2775" y="2042625"/>
            <a:ext cx="3066125" cy="2682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DAIMYO: </a:t>
            </a:r>
            <a:endParaRPr/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DAIMYO: noble who owned large farming estate in the provinces</a:t>
            </a:r>
            <a:endParaRPr/>
          </a:p>
        </p:txBody>
      </p:sp>
      <p:pic>
        <p:nvPicPr>
          <p:cNvPr id="267" name="Shape 2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3550" y="2108200"/>
            <a:ext cx="1733550" cy="262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SAMURAI: </a:t>
            </a:r>
            <a:endParaRPr/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227025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armored warriors who protected the daimyo’s estate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74" name="Shape 2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9532" y="1714932"/>
            <a:ext cx="4029975" cy="280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Shape 2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025" y="1823450"/>
            <a:ext cx="4762500" cy="245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SAMURAI CODE:</a:t>
            </a:r>
            <a:endParaRPr/>
          </a:p>
        </p:txBody>
      </p:sp>
      <p:sp>
        <p:nvSpPr>
          <p:cNvPr id="281" name="Shape 28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samurai should live and die with sword in hand and must always be brave and warlike.</a:t>
            </a:r>
            <a:endParaRPr/>
          </a:p>
        </p:txBody>
      </p:sp>
      <p:pic>
        <p:nvPicPr>
          <p:cNvPr id="282" name="Shape 2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075" y="1814900"/>
            <a:ext cx="2095450" cy="274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BUSHIDO:</a:t>
            </a:r>
            <a:endParaRPr/>
          </a:p>
        </p:txBody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“the way of the warrior”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The religious commitment to military life – required samurai to give up his life if necessary to protect his lord - Showed expertise in battle.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Idea comes from Zen Buddhism—to not fear death.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Practiced Confucian ideals – courage, endurance, and loyalty – practiced code of behavior that stressed loyalty to lord and served as examples of virtue to people of lower classes</a:t>
            </a:r>
            <a:endParaRPr/>
          </a:p>
        </p:txBody>
      </p:sp>
      <p:pic>
        <p:nvPicPr>
          <p:cNvPr id="289" name="Shape 2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975" y="1524025"/>
            <a:ext cx="2095450" cy="20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TRAINING:</a:t>
            </a:r>
            <a:endParaRPr/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2410100" y="1253975"/>
            <a:ext cx="6321600" cy="33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Train from birth to die in battle. At age 5 or 6 – taught to shoot bow and arrow and ride a horse. 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Older boys – long fasts, barefoot hiked in snow, practiced with wooden sword and later with long metal sword, studied martial arts.</a:t>
            </a:r>
            <a:endParaRPr/>
          </a:p>
        </p:txBody>
      </p:sp>
      <p:pic>
        <p:nvPicPr>
          <p:cNvPr id="296" name="Shape 2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5050" y="3007488"/>
            <a:ext cx="2876550" cy="159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COSTUME</a:t>
            </a:r>
            <a:endParaRPr/>
          </a:p>
        </p:txBody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Formidable sight. Armor of overlying iron plates connected with colored cord for protective skin. Protection by breastplate, iron gauntlets, leg shields, &amp; neck collar. Intricately detailed designed (art).</a:t>
            </a:r>
            <a:endParaRPr/>
          </a:p>
        </p:txBody>
      </p:sp>
      <p:pic>
        <p:nvPicPr>
          <p:cNvPr id="303" name="Shape 3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300" y="1327150"/>
            <a:ext cx="1619250" cy="282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